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326" r:id="rId16"/>
    <p:sldId id="327" r:id="rId17"/>
    <p:sldId id="291" r:id="rId18"/>
    <p:sldId id="281" r:id="rId19"/>
    <p:sldId id="328" r:id="rId20"/>
    <p:sldId id="256" r:id="rId21"/>
    <p:sldId id="257" r:id="rId22"/>
    <p:sldId id="261" r:id="rId23"/>
    <p:sldId id="258" r:id="rId24"/>
    <p:sldId id="262" r:id="rId25"/>
    <p:sldId id="264" r:id="rId26"/>
    <p:sldId id="265" r:id="rId27"/>
    <p:sldId id="266" r:id="rId28"/>
    <p:sldId id="268" r:id="rId29"/>
    <p:sldId id="269" r:id="rId30"/>
    <p:sldId id="270" r:id="rId31"/>
    <p:sldId id="27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22" r:id="rId41"/>
    <p:sldId id="323" r:id="rId42"/>
    <p:sldId id="292" r:id="rId43"/>
    <p:sldId id="320" r:id="rId44"/>
    <p:sldId id="318" r:id="rId45"/>
    <p:sldId id="319" r:id="rId46"/>
    <p:sldId id="259" r:id="rId47"/>
    <p:sldId id="260" r:id="rId48"/>
    <p:sldId id="324" r:id="rId49"/>
    <p:sldId id="307" r:id="rId50"/>
    <p:sldId id="293" r:id="rId51"/>
    <p:sldId id="321" r:id="rId52"/>
    <p:sldId id="325" r:id="rId53"/>
    <p:sldId id="312" r:id="rId54"/>
    <p:sldId id="313" r:id="rId55"/>
    <p:sldId id="311" r:id="rId56"/>
    <p:sldId id="309" r:id="rId57"/>
    <p:sldId id="310" r:id="rId58"/>
    <p:sldId id="314" r:id="rId59"/>
    <p:sldId id="315" r:id="rId60"/>
    <p:sldId id="316" r:id="rId61"/>
    <p:sldId id="317" r:id="rId62"/>
    <p:sldId id="272" r:id="rId63"/>
    <p:sldId id="274" r:id="rId64"/>
    <p:sldId id="27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326"/>
            <p14:sldId id="327"/>
            <p14:sldId id="291"/>
            <p14:sldId id="281"/>
            <p14:sldId id="328"/>
            <p14:sldId id="256"/>
            <p14:sldId id="257"/>
            <p14:sldId id="261"/>
            <p14:sldId id="258"/>
            <p14:sldId id="262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2"/>
            <p14:sldId id="323"/>
            <p14:sldId id="292"/>
            <p14:sldId id="320"/>
            <p14:sldId id="318"/>
            <p14:sldId id="319"/>
            <p14:sldId id="259"/>
            <p14:sldId id="260"/>
            <p14:sldId id="324"/>
            <p14:sldId id="307"/>
            <p14:sldId id="293"/>
            <p14:sldId id="321"/>
            <p14:sldId id="325"/>
          </p14:sldIdLst>
        </p14:section>
        <p14:section name="Untitled Section" id="{F37056D3-D047-4E3A-B2AB-DDF69158E1D9}">
          <p14:sldIdLst>
            <p14:sldId id="312"/>
            <p14:sldId id="313"/>
            <p14:sldId id="311"/>
            <p14:sldId id="309"/>
            <p14:sldId id="310"/>
            <p14:sldId id="314"/>
            <p14:sldId id="315"/>
            <p14:sldId id="316"/>
            <p14:sldId id="317"/>
          </p14:sldIdLst>
        </p14:section>
        <p14:section name="Untitled Section" id="{A274914B-2B7E-4986-A890-2018478978D5}">
          <p14:sldIdLst>
            <p14:sldId id="272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17" autoAdjust="0"/>
    <p:restoredTop sz="86018" autoAdjust="0"/>
  </p:normalViewPr>
  <p:slideViewPr>
    <p:cSldViewPr snapToGrid="0">
      <p:cViewPr varScale="1">
        <p:scale>
          <a:sx n="65" d="100"/>
          <a:sy n="6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ensem</a:t>
            </a:r>
            <a:r>
              <a:rPr lang="en-US" dirty="0"/>
              <a:t>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"</a:t>
            </a:r>
            <a:r>
              <a:rPr lang="en-US" dirty="0" err="1"/>
              <a:t>SL.xgboost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Risk      </a:t>
            </a:r>
            <a:r>
              <a:rPr lang="en-US" dirty="0" err="1"/>
              <a:t>Coef</a:t>
            </a:r>
            <a:endParaRPr lang="en-US" dirty="0"/>
          </a:p>
          <a:p>
            <a:r>
              <a:rPr lang="en-US" dirty="0" err="1"/>
              <a:t>SL.gbm_All</a:t>
            </a:r>
            <a:r>
              <a:rPr lang="en-US" dirty="0"/>
              <a:t>     0.1710644 0.0000000</a:t>
            </a:r>
          </a:p>
          <a:p>
            <a:r>
              <a:rPr lang="en-US" dirty="0" err="1"/>
              <a:t>SL.xgboost_All</a:t>
            </a:r>
            <a:r>
              <a:rPr lang="en-US" dirty="0"/>
              <a:t> 0.1594123 0.5422356</a:t>
            </a:r>
          </a:p>
          <a:p>
            <a:r>
              <a:rPr lang="en-US" dirty="0" err="1"/>
              <a:t>SL.ranger_All</a:t>
            </a:r>
            <a:r>
              <a:rPr lang="en-US" dirty="0"/>
              <a:t>  0.1627868 0.4577644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summary(ensem.cv);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capstone.ensem.cv.rds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CV.SuperLearner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V = 5,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SL.xgboost</a:t>
            </a:r>
            <a:r>
              <a:rPr lang="en-US" dirty="0"/>
              <a:t>",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r>
              <a:rPr lang="en-US" dirty="0"/>
              <a:t>Risk is based on: Mean Squared Error</a:t>
            </a:r>
          </a:p>
          <a:p>
            <a:endParaRPr lang="en-US" dirty="0"/>
          </a:p>
          <a:p>
            <a:r>
              <a:rPr lang="en-US" dirty="0"/>
              <a:t>All risk estimates are based on V =  5 </a:t>
            </a:r>
          </a:p>
          <a:p>
            <a:endParaRPr lang="en-US" dirty="0"/>
          </a:p>
          <a:p>
            <a:r>
              <a:rPr lang="en-US" dirty="0"/>
              <a:t>      Algorithm     Ave        se     Min     Max</a:t>
            </a:r>
          </a:p>
          <a:p>
            <a:r>
              <a:rPr lang="en-US" dirty="0"/>
              <a:t>  Super Learner 0.15722 0.0014906 0.15346 0.16426</a:t>
            </a:r>
          </a:p>
          <a:p>
            <a:r>
              <a:rPr lang="en-US" dirty="0"/>
              <a:t>    Discrete SL 0.16184 0.0017350 0.15888 0.16990</a:t>
            </a:r>
          </a:p>
          <a:p>
            <a:r>
              <a:rPr lang="en-US" dirty="0"/>
              <a:t>     </a:t>
            </a:r>
            <a:r>
              <a:rPr lang="en-US" dirty="0" err="1"/>
              <a:t>SL.gbm_All</a:t>
            </a:r>
            <a:r>
              <a:rPr lang="en-US" dirty="0"/>
              <a:t> 0.17145 0.0012917 0.16670 0.17788</a:t>
            </a:r>
          </a:p>
          <a:p>
            <a:r>
              <a:rPr lang="en-US" dirty="0"/>
              <a:t> </a:t>
            </a:r>
            <a:r>
              <a:rPr lang="en-US" dirty="0" err="1"/>
              <a:t>SL.xgboost_All</a:t>
            </a:r>
            <a:r>
              <a:rPr lang="en-US" dirty="0"/>
              <a:t> 0.16184 0.0017350 0.15888 0.16990</a:t>
            </a:r>
          </a:p>
          <a:p>
            <a:r>
              <a:rPr lang="en-US" dirty="0"/>
              <a:t>  </a:t>
            </a:r>
            <a:r>
              <a:rPr lang="en-US" dirty="0" err="1"/>
              <a:t>SL.ranger_All</a:t>
            </a:r>
            <a:r>
              <a:rPr lang="en-US" dirty="0"/>
              <a:t> 0.16418 0.0013589 0.16010 0.16978</a:t>
            </a:r>
          </a:p>
          <a:p>
            <a:r>
              <a:rPr lang="en-US" dirty="0"/>
              <a:t>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1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yungchou.github.io/site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D67-621C-4878-A2BF-63BF32A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http://yungchou.github.io/site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49E39-904F-41E1-B806-03F613452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2" y="1690688"/>
            <a:ext cx="7582541" cy="466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2E909-C4A6-4F4B-8A72-EB3B7C5B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\AppData\Local\Temp\SNAGHTML29fa299.PNG">
            <a:extLst>
              <a:ext uri="{FF2B5EF4-FFF2-40B4-BE49-F238E27FC236}">
                <a16:creationId xmlns:a16="http://schemas.microsoft.com/office/drawing/2014/main" id="{5F8EBFC6-4D13-4273-BCFF-25A71523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"/>
            <a:ext cx="12192000" cy="47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E9BFA-1B0C-4DF5-B4B9-F3E63F2791E4}"/>
              </a:ext>
            </a:extLst>
          </p:cNvPr>
          <p:cNvSpPr txBox="1"/>
          <p:nvPr/>
        </p:nvSpPr>
        <p:spPr>
          <a:xfrm>
            <a:off x="2358661" y="2367171"/>
            <a:ext cx="74746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/>
              <a:t>RandomForest</a:t>
            </a:r>
            <a:endParaRPr lang="en-US" sz="9600" dirty="0"/>
          </a:p>
          <a:p>
            <a:pPr algn="ctr"/>
            <a:r>
              <a:rPr lang="en-US" sz="4800" dirty="0"/>
              <a:t>when you are down and out</a:t>
            </a:r>
          </a:p>
        </p:txBody>
      </p:sp>
    </p:spTree>
    <p:extLst>
      <p:ext uri="{BB962C8B-B14F-4D97-AF65-F5344CB8AC3E}">
        <p14:creationId xmlns:p14="http://schemas.microsoft.com/office/powerpoint/2010/main" val="757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18025"/>
            <a:ext cx="2339962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E2077-F36D-4FBB-9480-06F3B6F7DDC4}"/>
              </a:ext>
            </a:extLst>
          </p:cNvPr>
          <p:cNvSpPr txBox="1"/>
          <p:nvPr/>
        </p:nvSpPr>
        <p:spPr>
          <a:xfrm>
            <a:off x="623924" y="248512"/>
            <a:ext cx="20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66K,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93774-C0EE-4D86-996F-208853CA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1" y="365125"/>
            <a:ext cx="3733800" cy="26651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891DC3-CCC4-4580-B875-B2B4AF2E4E6F}"/>
              </a:ext>
            </a:extLst>
          </p:cNvPr>
          <p:cNvSpPr/>
          <p:nvPr/>
        </p:nvSpPr>
        <p:spPr>
          <a:xfrm>
            <a:off x="7484533" y="1942910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37E32B-43DB-4180-B9D8-273EF538FEFE}"/>
              </a:ext>
            </a:extLst>
          </p:cNvPr>
          <p:cNvSpPr/>
          <p:nvPr/>
        </p:nvSpPr>
        <p:spPr>
          <a:xfrm>
            <a:off x="8665636" y="1080804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4C0AB-C8EA-4405-9B42-1D65BD344939}"/>
              </a:ext>
            </a:extLst>
          </p:cNvPr>
          <p:cNvSpPr/>
          <p:nvPr/>
        </p:nvSpPr>
        <p:spPr>
          <a:xfrm>
            <a:off x="9948337" y="1042818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85" y="733042"/>
            <a:ext cx="11047000" cy="247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3" y="2613246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39873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81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571572" y="3097162"/>
            <a:ext cx="1507951" cy="265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5CDD3-1C2A-42EE-877A-C52F2B2E3D52}"/>
              </a:ext>
            </a:extLst>
          </p:cNvPr>
          <p:cNvSpPr/>
          <p:nvPr/>
        </p:nvSpPr>
        <p:spPr>
          <a:xfrm>
            <a:off x="7943925" y="2362029"/>
            <a:ext cx="2011236" cy="20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75D87-EA07-426A-B61C-B74FCE4CBC5D}"/>
              </a:ext>
            </a:extLst>
          </p:cNvPr>
          <p:cNvSpPr/>
          <p:nvPr/>
        </p:nvSpPr>
        <p:spPr>
          <a:xfrm>
            <a:off x="7624375" y="3929167"/>
            <a:ext cx="2330785" cy="466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135E-E6E5-446C-9D9B-25E2C4A7C162}"/>
              </a:ext>
            </a:extLst>
          </p:cNvPr>
          <p:cNvSpPr/>
          <p:nvPr/>
        </p:nvSpPr>
        <p:spPr>
          <a:xfrm>
            <a:off x="583956" y="4136242"/>
            <a:ext cx="5796062" cy="23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0D47D-80E6-47AD-8EA1-14A5ED9B19B8}"/>
              </a:ext>
            </a:extLst>
          </p:cNvPr>
          <p:cNvSpPr/>
          <p:nvPr/>
        </p:nvSpPr>
        <p:spPr>
          <a:xfrm>
            <a:off x="6458982" y="1327111"/>
            <a:ext cx="2218487" cy="8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851142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88EC-14D4-4F56-B1BB-C30A263B058F}"/>
              </a:ext>
            </a:extLst>
          </p:cNvPr>
          <p:cNvSpPr/>
          <p:nvPr/>
        </p:nvSpPr>
        <p:spPr>
          <a:xfrm>
            <a:off x="6762541" y="914399"/>
            <a:ext cx="2828612" cy="648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E983D-0635-4266-B85A-F4C26135208D}"/>
              </a:ext>
            </a:extLst>
          </p:cNvPr>
          <p:cNvSpPr/>
          <p:nvPr/>
        </p:nvSpPr>
        <p:spPr>
          <a:xfrm>
            <a:off x="3267387" y="3844212"/>
            <a:ext cx="8034965" cy="4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935C-E8A0-4D06-8B30-AC0AE40481CF}"/>
              </a:ext>
            </a:extLst>
          </p:cNvPr>
          <p:cNvSpPr/>
          <p:nvPr/>
        </p:nvSpPr>
        <p:spPr>
          <a:xfrm>
            <a:off x="223935" y="5753878"/>
            <a:ext cx="3177633" cy="167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67B9C-F580-430F-ACE9-1DCF99440D17}"/>
              </a:ext>
            </a:extLst>
          </p:cNvPr>
          <p:cNvSpPr/>
          <p:nvPr/>
        </p:nvSpPr>
        <p:spPr>
          <a:xfrm>
            <a:off x="223935" y="6074226"/>
            <a:ext cx="3177633" cy="314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FE25-7298-4A7C-A769-3793BD93FD4E}"/>
              </a:ext>
            </a:extLst>
          </p:cNvPr>
          <p:cNvSpPr/>
          <p:nvPr/>
        </p:nvSpPr>
        <p:spPr>
          <a:xfrm>
            <a:off x="2647740" y="2317309"/>
            <a:ext cx="2912401" cy="474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9E973-A89F-43EB-BB93-FD8699E1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9DCC-1BA7-441F-AF13-A9AAC2D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559D2-29EB-457E-9CAF-A895325A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502666"/>
            <a:ext cx="8693649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8D85B-B120-4DF8-9BC9-45021A5A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9" y="919476"/>
            <a:ext cx="8704762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CF89-F2E1-42EB-8964-DA5D9BAA1EA3}"/>
              </a:ext>
            </a:extLst>
          </p:cNvPr>
          <p:cNvSpPr txBox="1"/>
          <p:nvPr/>
        </p:nvSpPr>
        <p:spPr>
          <a:xfrm>
            <a:off x="3976801" y="197368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4FBC-391E-4179-B976-14D656F9E340}"/>
              </a:ext>
            </a:extLst>
          </p:cNvPr>
          <p:cNvSpPr txBox="1"/>
          <p:nvPr/>
        </p:nvSpPr>
        <p:spPr>
          <a:xfrm>
            <a:off x="1729143" y="5966766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Increased samples 4 times to 20K</a:t>
            </a:r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5776-5587-4C67-BDC6-F93795B738C4}"/>
              </a:ext>
            </a:extLst>
          </p:cNvPr>
          <p:cNvSpPr txBox="1"/>
          <p:nvPr/>
        </p:nvSpPr>
        <p:spPr>
          <a:xfrm>
            <a:off x="4723066" y="2014199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ipredbagg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skm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glmnet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5C6F1-D94D-4333-9BBC-07AB6D54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3" y="1009781"/>
            <a:ext cx="8533333" cy="2095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833D0-5DC5-4962-84FB-6E4B92FA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95" y="3252646"/>
            <a:ext cx="852380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E9F69-60D1-4674-A326-678DC489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8" y="0"/>
            <a:ext cx="1165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194C7-4262-45A9-8F55-8DFC448A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1667095"/>
            <a:ext cx="8523809" cy="352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CFADF-544B-4CA3-9E8D-176F3B47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5" y="5239651"/>
            <a:ext cx="852380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AB02-F1BB-49EA-8B35-6440DC13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43285"/>
            <a:ext cx="8523809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8A013-A721-4ADB-8067-17A4B69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1029000"/>
            <a:ext cx="85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0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34148"/>
            <a:ext cx="8542857" cy="51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9464-4A9A-4DEE-A30A-9A986DAA082C}"/>
              </a:ext>
            </a:extLst>
          </p:cNvPr>
          <p:cNvSpPr/>
          <p:nvPr/>
        </p:nvSpPr>
        <p:spPr>
          <a:xfrm>
            <a:off x="1846448" y="1978532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CFFE0-E0C0-49AA-ACD8-44963C273EEF}"/>
              </a:ext>
            </a:extLst>
          </p:cNvPr>
          <p:cNvSpPr/>
          <p:nvPr/>
        </p:nvSpPr>
        <p:spPr>
          <a:xfrm>
            <a:off x="3048715" y="2848977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4052-E67E-4CF3-B127-C10C098AE95A}"/>
              </a:ext>
            </a:extLst>
          </p:cNvPr>
          <p:cNvSpPr/>
          <p:nvPr/>
        </p:nvSpPr>
        <p:spPr>
          <a:xfrm>
            <a:off x="2822721" y="4217435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8D946-CEC1-413D-83F7-9B440F0E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17CB1-C54E-48F1-83A6-7825FA6B2D72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5D34F-9699-4D78-8C14-0BAB61EBBA41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EF954-0791-4196-946A-4982BAD90564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anger">
            <a:extLst>
              <a:ext uri="{FF2B5EF4-FFF2-40B4-BE49-F238E27FC236}">
                <a16:creationId xmlns:a16="http://schemas.microsoft.com/office/drawing/2014/main" id="{90FB5276-AF57-46D3-806E-C21DE330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4" y="1001283"/>
            <a:ext cx="3507658" cy="20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47A01-8411-4503-A74A-7CBA5CC0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27" y="3853915"/>
            <a:ext cx="3741389" cy="2706838"/>
          </a:xfrm>
          <a:prstGeom prst="rect">
            <a:avLst/>
          </a:prstGeom>
        </p:spPr>
      </p:pic>
      <p:pic>
        <p:nvPicPr>
          <p:cNvPr id="1030" name="Picture 6" descr="Image result for military ranger">
            <a:extLst>
              <a:ext uri="{FF2B5EF4-FFF2-40B4-BE49-F238E27FC236}">
                <a16:creationId xmlns:a16="http://schemas.microsoft.com/office/drawing/2014/main" id="{10233CEA-58E1-4365-BB9E-887912A1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85" y="245017"/>
            <a:ext cx="3620422" cy="35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anger">
            <a:extLst>
              <a:ext uri="{FF2B5EF4-FFF2-40B4-BE49-F238E27FC236}">
                <a16:creationId xmlns:a16="http://schemas.microsoft.com/office/drawing/2014/main" id="{D53BC0AE-8C33-4672-84ED-1C1EEE1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010" y="2559021"/>
            <a:ext cx="8180913" cy="45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litary ranger">
            <a:extLst>
              <a:ext uri="{FF2B5EF4-FFF2-40B4-BE49-F238E27FC236}">
                <a16:creationId xmlns:a16="http://schemas.microsoft.com/office/drawing/2014/main" id="{759380E1-3F7E-4B7B-AD09-DA6F8F7E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988952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506856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319646" y="592869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94636" y="1110095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80812" y="3511356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6329713" y="1503186"/>
            <a:ext cx="2221811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8F490-A55B-49D4-A270-20CFE2C99DAA}"/>
              </a:ext>
            </a:extLst>
          </p:cNvPr>
          <p:cNvSpPr/>
          <p:nvPr/>
        </p:nvSpPr>
        <p:spPr>
          <a:xfrm>
            <a:off x="7558744" y="4128248"/>
            <a:ext cx="2221811" cy="444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7" y="552652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324413" y="614878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27171" y="1138727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13347" y="3542153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63173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127157"/>
            <a:ext cx="2451089" cy="466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15AF-CC56-48BC-B622-5F9DD2D2AD77}"/>
              </a:ext>
            </a:extLst>
          </p:cNvPr>
          <p:cNvSpPr/>
          <p:nvPr/>
        </p:nvSpPr>
        <p:spPr>
          <a:xfrm>
            <a:off x="6908209" y="1521847"/>
            <a:ext cx="2451089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37FC9-D21B-4B47-A97B-B984337798AF}"/>
              </a:ext>
            </a:extLst>
          </p:cNvPr>
          <p:cNvSpPr txBox="1"/>
          <p:nvPr/>
        </p:nvSpPr>
        <p:spPr>
          <a:xfrm>
            <a:off x="1171531" y="5884434"/>
            <a:ext cx="492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One… small step… for man…</a:t>
            </a:r>
          </a:p>
        </p:txBody>
      </p:sp>
    </p:spTree>
    <p:extLst>
      <p:ext uri="{BB962C8B-B14F-4D97-AF65-F5344CB8AC3E}">
        <p14:creationId xmlns:p14="http://schemas.microsoft.com/office/powerpoint/2010/main" val="27056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77690-1D39-4F20-99A9-3B82EEF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1033762"/>
            <a:ext cx="10657143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23388-DBA9-40A3-8DB6-806A251F3A24}"/>
              </a:ext>
            </a:extLst>
          </p:cNvPr>
          <p:cNvSpPr txBox="1"/>
          <p:nvPr/>
        </p:nvSpPr>
        <p:spPr>
          <a:xfrm>
            <a:off x="6830008" y="4107968"/>
            <a:ext cx="2862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$3.79 left</a:t>
            </a:r>
          </a:p>
        </p:txBody>
      </p:sp>
      <p:pic>
        <p:nvPicPr>
          <p:cNvPr id="2050" name="Picture 2" descr="Image result for knock on wood">
            <a:extLst>
              <a:ext uri="{FF2B5EF4-FFF2-40B4-BE49-F238E27FC236}">
                <a16:creationId xmlns:a16="http://schemas.microsoft.com/office/drawing/2014/main" id="{13D67C7A-56B5-4B66-AC7D-B1726AD9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19" y="5031298"/>
            <a:ext cx="2720391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193A6-8757-4138-B534-03C2E3BD1379}"/>
              </a:ext>
            </a:extLst>
          </p:cNvPr>
          <p:cNvSpPr/>
          <p:nvPr/>
        </p:nvSpPr>
        <p:spPr>
          <a:xfrm>
            <a:off x="958870" y="2492478"/>
            <a:ext cx="1887570" cy="75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5F0E-C2ED-489E-8E29-7F737A59A081}"/>
              </a:ext>
            </a:extLst>
          </p:cNvPr>
          <p:cNvSpPr txBox="1"/>
          <p:nvPr/>
        </p:nvSpPr>
        <p:spPr>
          <a:xfrm>
            <a:off x="2967109" y="2587780"/>
            <a:ext cx="33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err="1">
                <a:solidFill>
                  <a:srgbClr val="FF0000"/>
                </a:solidFill>
              </a:rPr>
              <a:t>issus</a:t>
            </a:r>
            <a:r>
              <a:rPr lang="en-US" dirty="0">
                <a:solidFill>
                  <a:srgbClr val="FF0000"/>
                </a:solidFill>
              </a:rPr>
              <a:t> when trying to predict </a:t>
            </a:r>
          </a:p>
          <a:p>
            <a:r>
              <a:rPr lang="en-US" dirty="0">
                <a:solidFill>
                  <a:srgbClr val="FF0000"/>
                </a:solidFill>
              </a:rPr>
              <a:t>after a few hours of running </a:t>
            </a:r>
          </a:p>
        </p:txBody>
      </p:sp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2" y="1690688"/>
            <a:ext cx="5327259" cy="3401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13" y="1817413"/>
            <a:ext cx="4097845" cy="292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D9C4-F0CF-4649-94EF-98610BAC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218" y="5167312"/>
            <a:ext cx="8969440" cy="14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2D211-B7AC-456B-8EA7-19244B58552C}"/>
              </a:ext>
            </a:extLst>
          </p:cNvPr>
          <p:cNvSpPr txBox="1"/>
          <p:nvPr/>
        </p:nvSpPr>
        <p:spPr>
          <a:xfrm rot="20236767">
            <a:off x="412655" y="5450440"/>
            <a:ext cx="202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Percentage of missing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BC1ED-746E-4EF1-A4CF-E981CA404AEB}"/>
              </a:ext>
            </a:extLst>
          </p:cNvPr>
          <p:cNvSpPr/>
          <p:nvPr/>
        </p:nvSpPr>
        <p:spPr>
          <a:xfrm>
            <a:off x="4727247" y="5275376"/>
            <a:ext cx="6083322" cy="664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9F9A-FDCC-4FAE-98D5-4CE9892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67584-4C53-4F95-844B-ED9DCEC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05"/>
            <a:ext cx="10515600" cy="4351338"/>
          </a:xfrm>
        </p:spPr>
        <p:txBody>
          <a:bodyPr/>
          <a:lstStyle/>
          <a:p>
            <a:r>
              <a:rPr lang="en-US" dirty="0"/>
              <a:t>It was unclear if the removal was for an iteration or the entire run.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Results of a 3-hour run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E164-5C33-4E62-8B86-44CA6798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4882"/>
            <a:ext cx="10515600" cy="290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FD950-191D-4271-9EB4-A6B5E5C2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9945"/>
            <a:ext cx="10515600" cy="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een day good riddance">
            <a:extLst>
              <a:ext uri="{FF2B5EF4-FFF2-40B4-BE49-F238E27FC236}">
                <a16:creationId xmlns:a16="http://schemas.microsoft.com/office/drawing/2014/main" id="{7396EF9D-24CB-4AC6-840B-D977D824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35" y="2718358"/>
            <a:ext cx="4886891" cy="32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254"/>
            <a:ext cx="10515600" cy="4702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Predicting hospital readmissions with Machine Learning</a:t>
            </a:r>
          </a:p>
          <a:p>
            <a:pPr lvl="1"/>
            <a:r>
              <a:rPr lang="en-US" dirty="0"/>
              <a:t>A meaningful step to solve a complex problem</a:t>
            </a:r>
          </a:p>
          <a:p>
            <a:pPr lvl="1"/>
            <a:r>
              <a:rPr lang="en-US" dirty="0"/>
              <a:t>It does provide some insight of the service quality and a patient’s experience</a:t>
            </a:r>
          </a:p>
          <a:p>
            <a:pPr lvl="1"/>
            <a:r>
              <a:rPr lang="en-US" dirty="0"/>
              <a:t>Relevant to real world problem solving and warrant mode efforts</a:t>
            </a:r>
          </a:p>
          <a:p>
            <a:r>
              <a:rPr lang="en-US" dirty="0"/>
              <a:t>Data cleaning is tedious, yet at the end it pays off</a:t>
            </a:r>
          </a:p>
          <a:p>
            <a:r>
              <a:rPr lang="en-US" dirty="0"/>
              <a:t>SMOTE is so hot, it’s cool</a:t>
            </a:r>
          </a:p>
          <a:p>
            <a:r>
              <a:rPr lang="en-US" dirty="0"/>
              <a:t>Hello Ranger and good riddance </a:t>
            </a:r>
            <a:r>
              <a:rPr lang="en-US" dirty="0" err="1"/>
              <a:t>RandomForest</a:t>
            </a:r>
            <a:endParaRPr lang="en-US" dirty="0"/>
          </a:p>
          <a:p>
            <a:r>
              <a:rPr lang="en-US" dirty="0"/>
              <a:t>Computing power was critical for productivity</a:t>
            </a:r>
          </a:p>
          <a:p>
            <a:r>
              <a:rPr lang="en-US" dirty="0"/>
              <a:t>I would like to underfit something at some point of time</a:t>
            </a:r>
          </a:p>
          <a:p>
            <a:r>
              <a:rPr lang="en-US" dirty="0"/>
              <a:t>Hyperparameters, there’s a reason why they </a:t>
            </a:r>
            <a:r>
              <a:rPr lang="en-US"/>
              <a:t>are called </a:t>
            </a:r>
            <a:r>
              <a:rPr lang="en-US" dirty="0"/>
              <a:t>‘hyper’</a:t>
            </a:r>
          </a:p>
          <a:p>
            <a:r>
              <a:rPr lang="en-US" dirty="0"/>
              <a:t>Ensemble model = practices + practices + more practices</a:t>
            </a:r>
          </a:p>
          <a:p>
            <a:r>
              <a:rPr lang="en-US" dirty="0"/>
              <a:t>So many tools, so little time</a:t>
            </a:r>
          </a:p>
          <a:p>
            <a:r>
              <a:rPr lang="en-US" dirty="0"/>
              <a:t>Pick just a few and make some lemonade</a:t>
            </a:r>
          </a:p>
          <a:p>
            <a:r>
              <a:rPr lang="en-US" dirty="0"/>
              <a:t>I’M 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131" y="4421326"/>
            <a:ext cx="1152579" cy="15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05E90-7593-4833-BF17-3FEE489555E7}"/>
              </a:ext>
            </a:extLst>
          </p:cNvPr>
          <p:cNvSpPr txBox="1"/>
          <p:nvPr/>
        </p:nvSpPr>
        <p:spPr>
          <a:xfrm>
            <a:off x="2494840" y="2828835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pic>
        <p:nvPicPr>
          <p:cNvPr id="3074" name="Picture 2" descr="(Case of 12) 12 oz. Beaverhead Clover Honey Bear">
            <a:extLst>
              <a:ext uri="{FF2B5EF4-FFF2-40B4-BE49-F238E27FC236}">
                <a16:creationId xmlns:a16="http://schemas.microsoft.com/office/drawing/2014/main" id="{3F9FD49C-3C95-4846-B336-C60DD87C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401" y="2444619"/>
            <a:ext cx="1968759" cy="19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3208-B9EC-4982-BD77-F061D40A5D1E}"/>
              </a:ext>
            </a:extLst>
          </p:cNvPr>
          <p:cNvSpPr txBox="1"/>
          <p:nvPr/>
        </p:nvSpPr>
        <p:spPr>
          <a:xfrm>
            <a:off x="7236959" y="4704544"/>
            <a:ext cx="3249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Honey, I’ll  b home very soon.</a:t>
            </a:r>
          </a:p>
        </p:txBody>
      </p:sp>
    </p:spTree>
    <p:extLst>
      <p:ext uri="{BB962C8B-B14F-4D97-AF65-F5344CB8AC3E}">
        <p14:creationId xmlns:p14="http://schemas.microsoft.com/office/powerpoint/2010/main" val="40554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E9E9F-9590-4D7A-A76D-D02ADD70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29496"/>
            <a:ext cx="112911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EC238-7D66-47E2-986D-1B482824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54" y="5548824"/>
            <a:ext cx="1365622" cy="243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B083A0-69B1-40A5-B002-274DD14BB511}"/>
              </a:ext>
            </a:extLst>
          </p:cNvPr>
          <p:cNvSpPr/>
          <p:nvPr/>
        </p:nvSpPr>
        <p:spPr>
          <a:xfrm>
            <a:off x="982132" y="1879600"/>
            <a:ext cx="5300133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74156-C99B-4C0B-861C-EE8E561F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590905"/>
            <a:ext cx="8523809" cy="5676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3F91F-C4F2-4856-9E63-18E6369E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46" y="3961601"/>
            <a:ext cx="1360848" cy="243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061A2F-7C0D-4B61-B8C1-D9D49932F60F}"/>
              </a:ext>
            </a:extLst>
          </p:cNvPr>
          <p:cNvSpPr/>
          <p:nvPr/>
        </p:nvSpPr>
        <p:spPr>
          <a:xfrm>
            <a:off x="1851028" y="1066800"/>
            <a:ext cx="6056838" cy="1625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C61AE-2510-48B2-ADCE-3C74AA5A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9A22CA-E701-4B59-B17F-7AC0FD147524}"/>
              </a:ext>
            </a:extLst>
          </p:cNvPr>
          <p:cNvSpPr/>
          <p:nvPr/>
        </p:nvSpPr>
        <p:spPr>
          <a:xfrm>
            <a:off x="1021295" y="1473200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24D50-FB9E-4BB6-A279-4506D7626759}"/>
              </a:ext>
            </a:extLst>
          </p:cNvPr>
          <p:cNvSpPr/>
          <p:nvPr/>
        </p:nvSpPr>
        <p:spPr>
          <a:xfrm>
            <a:off x="1021294" y="3589868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0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C001B-EA5E-4B84-8C87-9DFC2666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0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96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2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ED357-BBBD-46AB-9482-60392A5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3" y="2065439"/>
            <a:ext cx="6019048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9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5EB72-4C7E-49AD-B760-31F47CC4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3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F5A991-0BD2-4FB1-943F-4C8504FC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780467"/>
            <a:ext cx="8685714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71EB1A-D48C-4266-B980-BE80276D31F3}"/>
              </a:ext>
            </a:extLst>
          </p:cNvPr>
          <p:cNvGrpSpPr/>
          <p:nvPr/>
        </p:nvGrpSpPr>
        <p:grpSpPr>
          <a:xfrm>
            <a:off x="1752600" y="1196905"/>
            <a:ext cx="8686800" cy="4464190"/>
            <a:chOff x="1676370" y="470335"/>
            <a:chExt cx="8686800" cy="4464190"/>
          </a:xfrm>
        </p:grpSpPr>
        <p:pic>
          <p:nvPicPr>
            <p:cNvPr id="1026" name="Picture 2" descr="C:\Users\da\AppData\Local\Temp\SNAGHTML1cb7e8d.PNG">
              <a:extLst>
                <a:ext uri="{FF2B5EF4-FFF2-40B4-BE49-F238E27FC236}">
                  <a16:creationId xmlns:a16="http://schemas.microsoft.com/office/drawing/2014/main" id="{E616C5F5-D8EE-4CB8-87D3-7DFBECCF4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70" y="470335"/>
              <a:ext cx="868680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CD084-7B56-4E14-A8F8-D3C6E2775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370" y="3715477"/>
              <a:ext cx="8666667" cy="12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775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AB2AA3-423A-444C-A9D3-CD252F752087}"/>
              </a:ext>
            </a:extLst>
          </p:cNvPr>
          <p:cNvGrpSpPr/>
          <p:nvPr/>
        </p:nvGrpSpPr>
        <p:grpSpPr>
          <a:xfrm>
            <a:off x="1755272" y="1885391"/>
            <a:ext cx="8681456" cy="3087217"/>
            <a:chOff x="1755272" y="1131283"/>
            <a:chExt cx="8681456" cy="30872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13A174-6145-45D1-B03B-DE132F7C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272" y="2639499"/>
              <a:ext cx="8681456" cy="1579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266B8A-D30F-4DFC-BBCF-D2729A40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368" y="1131283"/>
              <a:ext cx="8669263" cy="125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54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824</Words>
  <Application>Microsoft Office PowerPoint</Application>
  <PresentationFormat>Widescreen</PresentationFormat>
  <Paragraphs>168</Paragraphs>
  <Slides>64</Slides>
  <Notes>7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http://yungchou.github.io/site </vt:lpstr>
      <vt:lpstr>PowerPoint Presentation</vt:lpstr>
      <vt:lpstr>Machine Learning </vt:lpstr>
      <vt:lpstr>PowerPoint Presentation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SuperLearn, or Not to SuperLearn</vt:lpstr>
      <vt:lpstr>To SuperLearn, or Not to SuperLearn</vt:lpstr>
      <vt:lpstr>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140</cp:revision>
  <dcterms:created xsi:type="dcterms:W3CDTF">2018-12-09T12:26:43Z</dcterms:created>
  <dcterms:modified xsi:type="dcterms:W3CDTF">2018-12-12T17:28:11Z</dcterms:modified>
</cp:coreProperties>
</file>